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10287000" cx="18288000"/>
  <p:notesSz cx="6858000" cy="9144000"/>
  <p:embeddedFontLst>
    <p:embeddedFont>
      <p:font typeface="Play"/>
      <p:regular r:id="rId45"/>
      <p:bold r:id="rId46"/>
    </p:embeddedFont>
    <p:embeddedFont>
      <p:font typeface="Montserra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51" roundtripDataSignature="AMtx7mj1taubDb+cyN7v1PmvUv3DDWLL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Play-bold.fntdata"/><Relationship Id="rId45" Type="http://schemas.openxmlformats.org/officeDocument/2006/relationships/font" Target="fonts/Pl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4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4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CED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3748650" y="7571393"/>
            <a:ext cx="7970676" cy="173764"/>
            <a:chOff x="0" y="-38100"/>
            <a:chExt cx="2407453" cy="52485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2407453" cy="14385"/>
            </a:xfrm>
            <a:custGeom>
              <a:rect b="b" l="l" r="r" t="t"/>
              <a:pathLst>
                <a:path extrusionOk="0" h="14385" w="2407453">
                  <a:moveTo>
                    <a:pt x="7192" y="0"/>
                  </a:moveTo>
                  <a:lnTo>
                    <a:pt x="2400261" y="0"/>
                  </a:lnTo>
                  <a:cubicBezTo>
                    <a:pt x="2402168" y="0"/>
                    <a:pt x="2403998" y="758"/>
                    <a:pt x="2405347" y="2107"/>
                  </a:cubicBezTo>
                  <a:cubicBezTo>
                    <a:pt x="2406696" y="3455"/>
                    <a:pt x="2407453" y="5285"/>
                    <a:pt x="2407453" y="7192"/>
                  </a:cubicBezTo>
                  <a:lnTo>
                    <a:pt x="2407453" y="7192"/>
                  </a:lnTo>
                  <a:cubicBezTo>
                    <a:pt x="2407453" y="9100"/>
                    <a:pt x="2406696" y="10929"/>
                    <a:pt x="2405347" y="12278"/>
                  </a:cubicBezTo>
                  <a:cubicBezTo>
                    <a:pt x="2403998" y="13627"/>
                    <a:pt x="2402168" y="14385"/>
                    <a:pt x="2400261" y="14385"/>
                  </a:cubicBezTo>
                  <a:lnTo>
                    <a:pt x="7192" y="14385"/>
                  </a:lnTo>
                  <a:cubicBezTo>
                    <a:pt x="5285" y="14385"/>
                    <a:pt x="3455" y="13627"/>
                    <a:pt x="2107" y="12278"/>
                  </a:cubicBezTo>
                  <a:cubicBezTo>
                    <a:pt x="758" y="10929"/>
                    <a:pt x="0" y="9100"/>
                    <a:pt x="0" y="7192"/>
                  </a:cubicBezTo>
                  <a:lnTo>
                    <a:pt x="0" y="7192"/>
                  </a:lnTo>
                  <a:cubicBezTo>
                    <a:pt x="0" y="5285"/>
                    <a:pt x="758" y="3455"/>
                    <a:pt x="2107" y="2107"/>
                  </a:cubicBezTo>
                  <a:cubicBezTo>
                    <a:pt x="3455" y="758"/>
                    <a:pt x="5285" y="0"/>
                    <a:pt x="7192" y="0"/>
                  </a:cubicBezTo>
                  <a:close/>
                </a:path>
              </a:pathLst>
            </a:custGeom>
            <a:solidFill>
              <a:srgbClr val="5347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0" y="-38100"/>
              <a:ext cx="2407453" cy="524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275" lIns="44275" spcFirstLastPara="1" rIns="44275" wrap="square" tIns="4427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 rot="-604460">
            <a:off x="1121938" y="929058"/>
            <a:ext cx="3314714" cy="3007349"/>
          </a:xfrm>
          <a:custGeom>
            <a:rect b="b" l="l" r="r" t="t"/>
            <a:pathLst>
              <a:path extrusionOk="0" h="3006072" w="3313306">
                <a:moveTo>
                  <a:pt x="0" y="0"/>
                </a:moveTo>
                <a:lnTo>
                  <a:pt x="3313306" y="0"/>
                </a:lnTo>
                <a:lnTo>
                  <a:pt x="3313306" y="3006072"/>
                </a:lnTo>
                <a:lnTo>
                  <a:pt x="0" y="30060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 txBox="1"/>
          <p:nvPr/>
        </p:nvSpPr>
        <p:spPr>
          <a:xfrm>
            <a:off x="3120912" y="4285942"/>
            <a:ext cx="9226151" cy="303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60" u="none" cap="none" strike="noStrike">
                <a:solidFill>
                  <a:srgbClr val="FF6B6C"/>
                </a:solidFill>
                <a:latin typeface="Arial"/>
                <a:ea typeface="Arial"/>
                <a:cs typeface="Arial"/>
                <a:sym typeface="Arial"/>
              </a:rPr>
              <a:t>VERB Tense</a:t>
            </a:r>
            <a:endParaRPr/>
          </a:p>
          <a:p>
            <a:pPr indent="0" lvl="0" marL="0" marR="0" rtl="0" algn="ctr">
              <a:lnSpc>
                <a:spcPct val="107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60" u="none" cap="none" strike="noStrike">
                <a:solidFill>
                  <a:srgbClr val="FF6B6C"/>
                </a:solidFill>
                <a:latin typeface="Arial"/>
                <a:ea typeface="Arial"/>
                <a:cs typeface="Arial"/>
                <a:sym typeface="Arial"/>
              </a:rPr>
              <a:t>ERROR</a:t>
            </a:r>
            <a:endParaRPr/>
          </a:p>
        </p:txBody>
      </p:sp>
      <p:sp>
        <p:nvSpPr>
          <p:cNvPr id="89" name="Google Shape;89;p1"/>
          <p:cNvSpPr/>
          <p:nvPr/>
        </p:nvSpPr>
        <p:spPr>
          <a:xfrm>
            <a:off x="12347063" y="4346063"/>
            <a:ext cx="5940937" cy="5940937"/>
          </a:xfrm>
          <a:custGeom>
            <a:rect b="b" l="l" r="r" t="t"/>
            <a:pathLst>
              <a:path extrusionOk="0" h="5940937" w="5940937">
                <a:moveTo>
                  <a:pt x="0" y="0"/>
                </a:moveTo>
                <a:lnTo>
                  <a:pt x="5940937" y="0"/>
                </a:lnTo>
                <a:lnTo>
                  <a:pt x="5940937" y="5940937"/>
                </a:lnTo>
                <a:lnTo>
                  <a:pt x="0" y="59409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6DBD8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 txBox="1"/>
          <p:nvPr/>
        </p:nvSpPr>
        <p:spPr>
          <a:xfrm>
            <a:off x="6535569" y="1626610"/>
            <a:ext cx="10501802" cy="408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53476F"/>
                </a:solidFill>
                <a:latin typeface="Arial"/>
                <a:ea typeface="Arial"/>
                <a:cs typeface="Arial"/>
                <a:sym typeface="Arial"/>
              </a:rPr>
              <a:t>A verb form error occurs when the wrong form of the verb is used, such as using the base form instead of the past tense.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0" u="none" cap="none" strike="noStrike">
              <a:solidFill>
                <a:srgbClr val="5347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0"/>
          <p:cNvSpPr/>
          <p:nvPr/>
        </p:nvSpPr>
        <p:spPr>
          <a:xfrm>
            <a:off x="2182256" y="1028700"/>
            <a:ext cx="2738212" cy="8229600"/>
          </a:xfrm>
          <a:custGeom>
            <a:rect b="b" l="l" r="r" t="t"/>
            <a:pathLst>
              <a:path extrusionOk="0" h="8229600" w="2738212">
                <a:moveTo>
                  <a:pt x="0" y="0"/>
                </a:moveTo>
                <a:lnTo>
                  <a:pt x="2738212" y="0"/>
                </a:lnTo>
                <a:lnTo>
                  <a:pt x="27382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CED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/>
        </p:nvSpPr>
        <p:spPr>
          <a:xfrm>
            <a:off x="1657660" y="5810149"/>
            <a:ext cx="10501802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If I was you, I will do it differently. </a:t>
            </a:r>
            <a:endParaRPr/>
          </a:p>
        </p:txBody>
      </p:sp>
      <p:sp>
        <p:nvSpPr>
          <p:cNvPr id="178" name="Google Shape;178;p11"/>
          <p:cNvSpPr txBox="1"/>
          <p:nvPr/>
        </p:nvSpPr>
        <p:spPr>
          <a:xfrm>
            <a:off x="1657660" y="1270418"/>
            <a:ext cx="11901840" cy="2199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6B6C"/>
                </a:solidFill>
                <a:latin typeface="Arial"/>
                <a:ea typeface="Arial"/>
                <a:cs typeface="Arial"/>
                <a:sym typeface="Arial"/>
              </a:rPr>
              <a:t>what’s wrong with this sentence?</a:t>
            </a: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3218336" y="3469423"/>
            <a:ext cx="4040964" cy="6817577"/>
          </a:xfrm>
          <a:custGeom>
            <a:rect b="b" l="l" r="r" t="t"/>
            <a:pathLst>
              <a:path extrusionOk="0" h="6817577" w="4040964">
                <a:moveTo>
                  <a:pt x="0" y="0"/>
                </a:moveTo>
                <a:lnTo>
                  <a:pt x="4040964" y="0"/>
                </a:lnTo>
                <a:lnTo>
                  <a:pt x="4040964" y="6817577"/>
                </a:lnTo>
                <a:lnTo>
                  <a:pt x="0" y="6817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CED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"/>
          <p:cNvSpPr txBox="1"/>
          <p:nvPr/>
        </p:nvSpPr>
        <p:spPr>
          <a:xfrm>
            <a:off x="2266373" y="2036133"/>
            <a:ext cx="10501802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If I </a:t>
            </a:r>
            <a:r>
              <a:rPr b="0" i="0" lang="en-US" sz="5000" u="none" cap="none" strike="sng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was</a:t>
            </a:r>
            <a:r>
              <a:rPr b="0" i="0" lang="en-US" sz="5000" u="none" cap="none" strike="no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 you, I </a:t>
            </a:r>
            <a:r>
              <a:rPr b="0" i="0" lang="en-US" sz="5000" u="none" cap="none" strike="sng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will</a:t>
            </a:r>
            <a:r>
              <a:rPr b="0" i="0" lang="en-US" sz="5000" u="none" cap="none" strike="no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 do it differently. </a:t>
            </a:r>
            <a:endParaRPr/>
          </a:p>
        </p:txBody>
      </p:sp>
      <p:sp>
        <p:nvSpPr>
          <p:cNvPr id="185" name="Google Shape;185;p12"/>
          <p:cNvSpPr/>
          <p:nvPr/>
        </p:nvSpPr>
        <p:spPr>
          <a:xfrm>
            <a:off x="13218336" y="3469423"/>
            <a:ext cx="4040964" cy="6817577"/>
          </a:xfrm>
          <a:custGeom>
            <a:rect b="b" l="l" r="r" t="t"/>
            <a:pathLst>
              <a:path extrusionOk="0" h="6817577" w="4040964">
                <a:moveTo>
                  <a:pt x="0" y="0"/>
                </a:moveTo>
                <a:lnTo>
                  <a:pt x="4040964" y="0"/>
                </a:lnTo>
                <a:lnTo>
                  <a:pt x="4040964" y="6817577"/>
                </a:lnTo>
                <a:lnTo>
                  <a:pt x="0" y="6817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12"/>
          <p:cNvSpPr txBox="1"/>
          <p:nvPr/>
        </p:nvSpPr>
        <p:spPr>
          <a:xfrm>
            <a:off x="379306" y="5210175"/>
            <a:ext cx="12909352" cy="767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If I </a:t>
            </a:r>
            <a:r>
              <a:rPr b="1" i="0" lang="en-US" sz="5499" u="none" cap="none" strike="no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were</a:t>
            </a:r>
            <a:r>
              <a:rPr b="0" i="0" lang="en-US" sz="5499" u="none" cap="none" strike="no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 you, I </a:t>
            </a:r>
            <a:r>
              <a:rPr b="1" i="0" lang="en-US" sz="5499" u="none" cap="none" strike="no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would</a:t>
            </a:r>
            <a:r>
              <a:rPr b="0" i="0" lang="en-US" sz="5499" u="none" cap="none" strike="no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 do it differently.</a:t>
            </a:r>
            <a:endParaRPr/>
          </a:p>
        </p:txBody>
      </p:sp>
      <p:sp>
        <p:nvSpPr>
          <p:cNvPr id="187" name="Google Shape;187;p12"/>
          <p:cNvSpPr txBox="1"/>
          <p:nvPr/>
        </p:nvSpPr>
        <p:spPr>
          <a:xfrm>
            <a:off x="5739075" y="3562829"/>
            <a:ext cx="3556397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CORRECTION:</a:t>
            </a:r>
            <a:endParaRPr/>
          </a:p>
        </p:txBody>
      </p:sp>
      <p:sp>
        <p:nvSpPr>
          <p:cNvPr id="188" name="Google Shape;188;p12"/>
          <p:cNvSpPr txBox="1"/>
          <p:nvPr/>
        </p:nvSpPr>
        <p:spPr>
          <a:xfrm>
            <a:off x="5739075" y="7178675"/>
            <a:ext cx="5571530" cy="20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53476F"/>
                </a:solidFill>
                <a:latin typeface="Arial"/>
                <a:ea typeface="Arial"/>
                <a:cs typeface="Arial"/>
                <a:sym typeface="Arial"/>
              </a:rPr>
              <a:t>was = indicative</a:t>
            </a:r>
            <a:endParaRPr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5347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53476F"/>
                </a:solidFill>
                <a:latin typeface="Arial"/>
                <a:ea typeface="Arial"/>
                <a:cs typeface="Arial"/>
                <a:sym typeface="Arial"/>
              </a:rPr>
              <a:t>were = subjunctive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DAFD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/>
          <p:nvPr/>
        </p:nvSpPr>
        <p:spPr>
          <a:xfrm>
            <a:off x="7318597" y="3623945"/>
            <a:ext cx="9940800" cy="4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9274C9"/>
                </a:solidFill>
                <a:latin typeface="Arial"/>
                <a:ea typeface="Arial"/>
                <a:cs typeface="Arial"/>
                <a:sym typeface="Arial"/>
              </a:rPr>
              <a:t>A verb mood error happens when the wrong mood of the verb is used, like using the indicative mood instead of the subjuctive mood.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0" u="none" cap="none" strike="noStrike">
              <a:solidFill>
                <a:srgbClr val="9274C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3"/>
          <p:cNvSpPr/>
          <p:nvPr/>
        </p:nvSpPr>
        <p:spPr>
          <a:xfrm flipH="1">
            <a:off x="1920620" y="987439"/>
            <a:ext cx="4255734" cy="8270861"/>
          </a:xfrm>
          <a:custGeom>
            <a:rect b="b" l="l" r="r" t="t"/>
            <a:pathLst>
              <a:path extrusionOk="0" h="8270861" w="4255734">
                <a:moveTo>
                  <a:pt x="4255734" y="0"/>
                </a:moveTo>
                <a:lnTo>
                  <a:pt x="0" y="0"/>
                </a:lnTo>
                <a:lnTo>
                  <a:pt x="0" y="8270861"/>
                </a:lnTo>
                <a:lnTo>
                  <a:pt x="4255734" y="8270861"/>
                </a:lnTo>
                <a:lnTo>
                  <a:pt x="425573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6DBD8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"/>
          <p:cNvSpPr txBox="1"/>
          <p:nvPr/>
        </p:nvSpPr>
        <p:spPr>
          <a:xfrm>
            <a:off x="9144000" y="2816709"/>
            <a:ext cx="9144000" cy="561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used for stating facts or opinions.</a:t>
            </a:r>
            <a:endParaRPr/>
          </a:p>
        </p:txBody>
      </p:sp>
      <p:sp>
        <p:nvSpPr>
          <p:cNvPr id="200" name="Google Shape;200;p14"/>
          <p:cNvSpPr txBox="1"/>
          <p:nvPr/>
        </p:nvSpPr>
        <p:spPr>
          <a:xfrm>
            <a:off x="1505482" y="2569376"/>
            <a:ext cx="6210380" cy="1113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A5050"/>
                </a:solidFill>
                <a:latin typeface="Arial"/>
                <a:ea typeface="Arial"/>
                <a:cs typeface="Arial"/>
                <a:sym typeface="Arial"/>
              </a:rPr>
              <a:t>INDICATIVE</a:t>
            </a:r>
            <a:endParaRPr/>
          </a:p>
        </p:txBody>
      </p:sp>
      <p:sp>
        <p:nvSpPr>
          <p:cNvPr id="201" name="Google Shape;201;p14"/>
          <p:cNvSpPr txBox="1"/>
          <p:nvPr/>
        </p:nvSpPr>
        <p:spPr>
          <a:xfrm>
            <a:off x="1028900" y="5004537"/>
            <a:ext cx="7163544" cy="1113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AE2C36"/>
                </a:solidFill>
                <a:latin typeface="Arial"/>
                <a:ea typeface="Arial"/>
                <a:cs typeface="Arial"/>
                <a:sym typeface="Arial"/>
              </a:rPr>
              <a:t>Subjunctive </a:t>
            </a:r>
            <a:endParaRPr/>
          </a:p>
        </p:txBody>
      </p:sp>
      <p:sp>
        <p:nvSpPr>
          <p:cNvPr id="202" name="Google Shape;202;p14"/>
          <p:cNvSpPr txBox="1"/>
          <p:nvPr/>
        </p:nvSpPr>
        <p:spPr>
          <a:xfrm>
            <a:off x="9144000" y="5013428"/>
            <a:ext cx="8952322" cy="110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used for hypothetical situations, wishes, or suggestions.</a:t>
            </a:r>
            <a:endParaRPr/>
          </a:p>
        </p:txBody>
      </p:sp>
      <p:sp>
        <p:nvSpPr>
          <p:cNvPr id="203" name="Google Shape;203;p14"/>
          <p:cNvSpPr txBox="1"/>
          <p:nvPr/>
        </p:nvSpPr>
        <p:spPr>
          <a:xfrm>
            <a:off x="1353907" y="7804614"/>
            <a:ext cx="6361956" cy="1113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A5050"/>
                </a:solidFill>
                <a:latin typeface="Arial"/>
                <a:ea typeface="Arial"/>
                <a:cs typeface="Arial"/>
                <a:sym typeface="Arial"/>
              </a:rPr>
              <a:t>Imperative </a:t>
            </a:r>
            <a:endParaRPr/>
          </a:p>
        </p:txBody>
      </p:sp>
      <p:sp>
        <p:nvSpPr>
          <p:cNvPr id="204" name="Google Shape;204;p14"/>
          <p:cNvSpPr txBox="1"/>
          <p:nvPr/>
        </p:nvSpPr>
        <p:spPr>
          <a:xfrm>
            <a:off x="8192445" y="7813504"/>
            <a:ext cx="9543437" cy="110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used for giving commands or instructions.</a:t>
            </a:r>
            <a:endParaRPr/>
          </a:p>
        </p:txBody>
      </p:sp>
      <p:sp>
        <p:nvSpPr>
          <p:cNvPr id="205" name="Google Shape;205;p14"/>
          <p:cNvSpPr txBox="1"/>
          <p:nvPr/>
        </p:nvSpPr>
        <p:spPr>
          <a:xfrm>
            <a:off x="5577036" y="409180"/>
            <a:ext cx="7133927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200" u="none" cap="none" strike="noStrike">
                <a:solidFill>
                  <a:srgbClr val="DE7A7C"/>
                </a:solidFill>
                <a:latin typeface="Arial"/>
                <a:ea typeface="Arial"/>
                <a:cs typeface="Arial"/>
                <a:sym typeface="Arial"/>
              </a:rPr>
              <a:t>VERB MOODS</a:t>
            </a:r>
            <a:endParaRPr/>
          </a:p>
        </p:txBody>
      </p:sp>
      <p:sp>
        <p:nvSpPr>
          <p:cNvPr id="206" name="Google Shape;206;p14"/>
          <p:cNvSpPr txBox="1"/>
          <p:nvPr/>
        </p:nvSpPr>
        <p:spPr>
          <a:xfrm>
            <a:off x="11450024" y="3566263"/>
            <a:ext cx="4080570" cy="63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 believe he is right.</a:t>
            </a:r>
            <a:endParaRPr/>
          </a:p>
        </p:txBody>
      </p:sp>
      <p:sp>
        <p:nvSpPr>
          <p:cNvPr id="207" name="Google Shape;207;p14"/>
          <p:cNvSpPr txBox="1"/>
          <p:nvPr/>
        </p:nvSpPr>
        <p:spPr>
          <a:xfrm>
            <a:off x="11617232" y="6362222"/>
            <a:ext cx="4005858" cy="63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 wish I were there.</a:t>
            </a:r>
            <a:endParaRPr/>
          </a:p>
        </p:txBody>
      </p:sp>
      <p:sp>
        <p:nvSpPr>
          <p:cNvPr id="208" name="Google Shape;208;p14"/>
          <p:cNvSpPr txBox="1"/>
          <p:nvPr/>
        </p:nvSpPr>
        <p:spPr>
          <a:xfrm>
            <a:off x="11339742" y="9165419"/>
            <a:ext cx="4190851" cy="63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Please pass the salt.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485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/>
          <p:nvPr/>
        </p:nvSpPr>
        <p:spPr>
          <a:xfrm>
            <a:off x="2093947" y="5200650"/>
            <a:ext cx="10501802" cy="1377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The book was written by Mark Twain. </a:t>
            </a:r>
            <a:endParaRPr/>
          </a:p>
        </p:txBody>
      </p:sp>
      <p:sp>
        <p:nvSpPr>
          <p:cNvPr id="214" name="Google Shape;214;p15"/>
          <p:cNvSpPr txBox="1"/>
          <p:nvPr/>
        </p:nvSpPr>
        <p:spPr>
          <a:xfrm>
            <a:off x="1028700" y="1367685"/>
            <a:ext cx="12632295" cy="2199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A5050"/>
                </a:solidFill>
                <a:latin typeface="Arial"/>
                <a:ea typeface="Arial"/>
                <a:cs typeface="Arial"/>
                <a:sym typeface="Arial"/>
              </a:rPr>
              <a:t>what’s wrong with this sentence?</a:t>
            </a:r>
            <a:endParaRPr/>
          </a:p>
        </p:txBody>
      </p:sp>
      <p:sp>
        <p:nvSpPr>
          <p:cNvPr id="215" name="Google Shape;215;p15"/>
          <p:cNvSpPr/>
          <p:nvPr/>
        </p:nvSpPr>
        <p:spPr>
          <a:xfrm>
            <a:off x="12545907" y="1262910"/>
            <a:ext cx="4924822" cy="7761180"/>
          </a:xfrm>
          <a:custGeom>
            <a:rect b="b" l="l" r="r" t="t"/>
            <a:pathLst>
              <a:path extrusionOk="0" h="7761180" w="4924822">
                <a:moveTo>
                  <a:pt x="0" y="0"/>
                </a:moveTo>
                <a:lnTo>
                  <a:pt x="4924821" y="0"/>
                </a:lnTo>
                <a:lnTo>
                  <a:pt x="4924821" y="7761180"/>
                </a:lnTo>
                <a:lnTo>
                  <a:pt x="0" y="7761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485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/>
          <p:nvPr/>
        </p:nvSpPr>
        <p:spPr>
          <a:xfrm>
            <a:off x="2044105" y="1959208"/>
            <a:ext cx="10501802" cy="1377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The book </a:t>
            </a:r>
            <a:r>
              <a:rPr b="0" i="0" lang="en-US" sz="5000" u="none" cap="none" strike="sng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was written</a:t>
            </a:r>
            <a:r>
              <a:rPr b="0" i="0" lang="en-US" sz="5000" u="none" cap="none" strike="no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 by Mark Twain. </a:t>
            </a:r>
            <a:endParaRPr/>
          </a:p>
        </p:txBody>
      </p:sp>
      <p:sp>
        <p:nvSpPr>
          <p:cNvPr id="221" name="Google Shape;221;p16"/>
          <p:cNvSpPr/>
          <p:nvPr/>
        </p:nvSpPr>
        <p:spPr>
          <a:xfrm>
            <a:off x="12545907" y="1262910"/>
            <a:ext cx="4924822" cy="7761180"/>
          </a:xfrm>
          <a:custGeom>
            <a:rect b="b" l="l" r="r" t="t"/>
            <a:pathLst>
              <a:path extrusionOk="0" h="7761180" w="4924822">
                <a:moveTo>
                  <a:pt x="0" y="0"/>
                </a:moveTo>
                <a:lnTo>
                  <a:pt x="4924821" y="0"/>
                </a:lnTo>
                <a:lnTo>
                  <a:pt x="4924821" y="7761180"/>
                </a:lnTo>
                <a:lnTo>
                  <a:pt x="0" y="7761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16"/>
          <p:cNvSpPr txBox="1"/>
          <p:nvPr/>
        </p:nvSpPr>
        <p:spPr>
          <a:xfrm>
            <a:off x="2601416" y="5636021"/>
            <a:ext cx="9766250" cy="767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Mark Twain </a:t>
            </a:r>
            <a:r>
              <a:rPr b="1" i="0" lang="en-US" sz="5499" u="none" cap="none" strike="no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wrote</a:t>
            </a:r>
            <a:r>
              <a:rPr b="0" i="0" lang="en-US" sz="5499" u="none" cap="none" strike="no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 the book.</a:t>
            </a:r>
            <a:endParaRPr/>
          </a:p>
        </p:txBody>
      </p:sp>
      <p:sp>
        <p:nvSpPr>
          <p:cNvPr id="223" name="Google Shape;223;p16"/>
          <p:cNvSpPr txBox="1"/>
          <p:nvPr/>
        </p:nvSpPr>
        <p:spPr>
          <a:xfrm>
            <a:off x="5272706" y="4181951"/>
            <a:ext cx="4423671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CORRECTION:</a:t>
            </a:r>
            <a:endParaRPr/>
          </a:p>
        </p:txBody>
      </p:sp>
      <p:sp>
        <p:nvSpPr>
          <p:cNvPr id="224" name="Google Shape;224;p16"/>
          <p:cNvSpPr txBox="1"/>
          <p:nvPr/>
        </p:nvSpPr>
        <p:spPr>
          <a:xfrm>
            <a:off x="3742271" y="7665682"/>
            <a:ext cx="8064252" cy="1637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53476F"/>
                </a:solidFill>
                <a:latin typeface="Arial"/>
                <a:ea typeface="Arial"/>
                <a:cs typeface="Arial"/>
                <a:sym typeface="Arial"/>
              </a:rPr>
              <a:t> was written = passive voice</a:t>
            </a:r>
            <a:endParaRPr/>
          </a:p>
          <a:p>
            <a:pPr indent="0" lvl="0" marL="0" marR="0" rtl="0" algn="ctr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5347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53476F"/>
                </a:solidFill>
                <a:latin typeface="Arial"/>
                <a:ea typeface="Arial"/>
                <a:cs typeface="Arial"/>
                <a:sym typeface="Arial"/>
              </a:rPr>
              <a:t> wrote = active voice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6DBD8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"/>
          <p:cNvSpPr txBox="1"/>
          <p:nvPr/>
        </p:nvSpPr>
        <p:spPr>
          <a:xfrm>
            <a:off x="6505133" y="1933420"/>
            <a:ext cx="10501802" cy="4759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53476F"/>
                </a:solidFill>
                <a:latin typeface="Arial"/>
                <a:ea typeface="Arial"/>
                <a:cs typeface="Arial"/>
                <a:sym typeface="Arial"/>
              </a:rPr>
              <a:t>A verb voice error occurs when the wrong voice of the verb is used, such as using the passive voice instead of the active voice WHICH INHIBITS CLEAR AND DIRECT COMMUNICATION.</a:t>
            </a:r>
            <a:endParaRPr/>
          </a:p>
        </p:txBody>
      </p:sp>
      <p:sp>
        <p:nvSpPr>
          <p:cNvPr id="230" name="Google Shape;230;p17"/>
          <p:cNvSpPr/>
          <p:nvPr/>
        </p:nvSpPr>
        <p:spPr>
          <a:xfrm flipH="1" rot="-64542">
            <a:off x="1987160" y="1028700"/>
            <a:ext cx="3411543" cy="8229600"/>
          </a:xfrm>
          <a:custGeom>
            <a:rect b="b" l="l" r="r" t="t"/>
            <a:pathLst>
              <a:path extrusionOk="0" h="8229600" w="3411543">
                <a:moveTo>
                  <a:pt x="3411543" y="0"/>
                </a:moveTo>
                <a:lnTo>
                  <a:pt x="0" y="0"/>
                </a:lnTo>
                <a:lnTo>
                  <a:pt x="0" y="8229600"/>
                </a:lnTo>
                <a:lnTo>
                  <a:pt x="3411543" y="8229600"/>
                </a:lnTo>
                <a:lnTo>
                  <a:pt x="341154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CED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5859896" y="2254655"/>
            <a:ext cx="8481715" cy="6414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278" u="none" cap="none" strike="noStrike">
                <a:solidFill>
                  <a:srgbClr val="FF6B6C"/>
                </a:solidFill>
                <a:latin typeface="Play"/>
                <a:ea typeface="Play"/>
                <a:cs typeface="Play"/>
                <a:sym typeface="Play"/>
              </a:rPr>
              <a:t>let’s</a:t>
            </a:r>
            <a:endParaRPr/>
          </a:p>
          <a:p>
            <a:pPr indent="0" lvl="0" marL="0" marR="0" rtl="0" algn="ctr">
              <a:lnSpc>
                <a:spcPct val="107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278" u="none" cap="none" strike="noStrike">
              <a:solidFill>
                <a:srgbClr val="FF6B6C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107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278" u="none" cap="none" strike="noStrike">
                <a:solidFill>
                  <a:srgbClr val="FF6B6C"/>
                </a:solidFill>
                <a:latin typeface="Play"/>
                <a:ea typeface="Play"/>
                <a:cs typeface="Play"/>
                <a:sym typeface="Play"/>
              </a:rPr>
              <a:t>practice</a:t>
            </a:r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1398" y="3059567"/>
            <a:ext cx="2968499" cy="3124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DAFD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/>
          <p:nvPr/>
        </p:nvSpPr>
        <p:spPr>
          <a:xfrm>
            <a:off x="11583714" y="4455703"/>
            <a:ext cx="5675586" cy="4114800"/>
          </a:xfrm>
          <a:custGeom>
            <a:rect b="b" l="l" r="r" t="t"/>
            <a:pathLst>
              <a:path extrusionOk="0" h="4114800" w="5675586">
                <a:moveTo>
                  <a:pt x="0" y="0"/>
                </a:moveTo>
                <a:lnTo>
                  <a:pt x="5675586" y="0"/>
                </a:lnTo>
                <a:lnTo>
                  <a:pt x="56755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19"/>
          <p:cNvSpPr txBox="1"/>
          <p:nvPr/>
        </p:nvSpPr>
        <p:spPr>
          <a:xfrm>
            <a:off x="571723" y="2277639"/>
            <a:ext cx="17716277" cy="1377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The company ___________ a new marketing campaign next week.</a:t>
            </a:r>
            <a:endParaRPr/>
          </a:p>
        </p:txBody>
      </p:sp>
      <p:sp>
        <p:nvSpPr>
          <p:cNvPr id="243" name="Google Shape;243;p19"/>
          <p:cNvSpPr txBox="1"/>
          <p:nvPr/>
        </p:nvSpPr>
        <p:spPr>
          <a:xfrm>
            <a:off x="2708556" y="4627470"/>
            <a:ext cx="3374975" cy="3818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a) will launch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b) launch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c) launches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d) launching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DAFD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10500741" y="1405642"/>
            <a:ext cx="7787259" cy="8229600"/>
          </a:xfrm>
          <a:custGeom>
            <a:rect b="b" l="l" r="r" t="t"/>
            <a:pathLst>
              <a:path extrusionOk="0" h="8229600" w="7787259">
                <a:moveTo>
                  <a:pt x="0" y="0"/>
                </a:moveTo>
                <a:lnTo>
                  <a:pt x="7787259" y="0"/>
                </a:lnTo>
                <a:lnTo>
                  <a:pt x="77872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2"/>
          <p:cNvSpPr/>
          <p:nvPr/>
        </p:nvSpPr>
        <p:spPr>
          <a:xfrm>
            <a:off x="1355043" y="3376079"/>
            <a:ext cx="7423841" cy="6910921"/>
          </a:xfrm>
          <a:custGeom>
            <a:rect b="b" l="l" r="r" t="t"/>
            <a:pathLst>
              <a:path extrusionOk="0" h="6910921" w="7423841">
                <a:moveTo>
                  <a:pt x="0" y="0"/>
                </a:moveTo>
                <a:lnTo>
                  <a:pt x="7423841" y="0"/>
                </a:lnTo>
                <a:lnTo>
                  <a:pt x="7423841" y="6910921"/>
                </a:lnTo>
                <a:lnTo>
                  <a:pt x="0" y="69109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2"/>
          <p:cNvSpPr txBox="1"/>
          <p:nvPr/>
        </p:nvSpPr>
        <p:spPr>
          <a:xfrm>
            <a:off x="1960304" y="537931"/>
            <a:ext cx="10501802" cy="2199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9274C9"/>
                </a:solidFill>
                <a:latin typeface="Arial"/>
                <a:ea typeface="Arial"/>
                <a:cs typeface="Arial"/>
                <a:sym typeface="Arial"/>
              </a:rPr>
              <a:t>what is verb tense error?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11197874" y="1839802"/>
            <a:ext cx="6392994" cy="2353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verb tense error occurs when the verb used in a sentence does not match the appropriate tense for the intended meaning.</a:t>
            </a:r>
            <a:endParaRPr/>
          </a:p>
        </p:txBody>
      </p:sp>
      <p:sp>
        <p:nvSpPr>
          <p:cNvPr id="98" name="Google Shape;98;p2"/>
          <p:cNvSpPr txBox="1"/>
          <p:nvPr/>
        </p:nvSpPr>
        <p:spPr>
          <a:xfrm>
            <a:off x="2466621" y="5444242"/>
            <a:ext cx="5200686" cy="3702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often leads to confusion or miscommunication;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can occur accidentally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DAFD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/>
        </p:nvSpPr>
        <p:spPr>
          <a:xfrm>
            <a:off x="571723" y="2268114"/>
            <a:ext cx="17144554" cy="561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The company ___________ a new marketing campaign next week.</a:t>
            </a:r>
            <a:endParaRPr/>
          </a:p>
        </p:txBody>
      </p:sp>
      <p:sp>
        <p:nvSpPr>
          <p:cNvPr id="249" name="Google Shape;249;p20"/>
          <p:cNvSpPr txBox="1"/>
          <p:nvPr/>
        </p:nvSpPr>
        <p:spPr>
          <a:xfrm>
            <a:off x="2708556" y="4627470"/>
            <a:ext cx="6722893" cy="3818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a) will launch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999" u="sng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b) launch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c) launches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d) launching</a:t>
            </a:r>
            <a:endParaRPr/>
          </a:p>
        </p:txBody>
      </p:sp>
      <p:sp>
        <p:nvSpPr>
          <p:cNvPr id="250" name="Google Shape;250;p20"/>
          <p:cNvSpPr/>
          <p:nvPr/>
        </p:nvSpPr>
        <p:spPr>
          <a:xfrm>
            <a:off x="11583714" y="4455703"/>
            <a:ext cx="5675586" cy="4114800"/>
          </a:xfrm>
          <a:custGeom>
            <a:rect b="b" l="l" r="r" t="t"/>
            <a:pathLst>
              <a:path extrusionOk="0" h="4114800" w="5675586">
                <a:moveTo>
                  <a:pt x="0" y="0"/>
                </a:moveTo>
                <a:lnTo>
                  <a:pt x="5675586" y="0"/>
                </a:lnTo>
                <a:lnTo>
                  <a:pt x="56755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DAFD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/>
        </p:nvSpPr>
        <p:spPr>
          <a:xfrm>
            <a:off x="1213842" y="2268114"/>
            <a:ext cx="15860316" cy="561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The children ___________ in the park when it started raining.</a:t>
            </a:r>
            <a:endParaRPr/>
          </a:p>
        </p:txBody>
      </p:sp>
      <p:sp>
        <p:nvSpPr>
          <p:cNvPr id="256" name="Google Shape;256;p21"/>
          <p:cNvSpPr txBox="1"/>
          <p:nvPr/>
        </p:nvSpPr>
        <p:spPr>
          <a:xfrm>
            <a:off x="2708556" y="4627470"/>
            <a:ext cx="6722893" cy="3818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a) plays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b) play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c) were playing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d) played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DAFD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/>
        </p:nvSpPr>
        <p:spPr>
          <a:xfrm>
            <a:off x="1213842" y="2268114"/>
            <a:ext cx="15860316" cy="561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The children ___________ in the park when it started raining.</a:t>
            </a:r>
            <a:endParaRPr/>
          </a:p>
        </p:txBody>
      </p:sp>
      <p:sp>
        <p:nvSpPr>
          <p:cNvPr id="262" name="Google Shape;262;p22"/>
          <p:cNvSpPr txBox="1"/>
          <p:nvPr/>
        </p:nvSpPr>
        <p:spPr>
          <a:xfrm>
            <a:off x="2708556" y="4627470"/>
            <a:ext cx="6722893" cy="3818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a) plays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b) play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c) were playing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999" u="sng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d) played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DAFD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9497" y="5962532"/>
            <a:ext cx="5190185" cy="329576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3"/>
          <p:cNvSpPr txBox="1"/>
          <p:nvPr/>
        </p:nvSpPr>
        <p:spPr>
          <a:xfrm>
            <a:off x="2315909" y="2055065"/>
            <a:ext cx="12499628" cy="561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She ________ her phone on the table yesterday.</a:t>
            </a:r>
            <a:endParaRPr/>
          </a:p>
        </p:txBody>
      </p:sp>
      <p:sp>
        <p:nvSpPr>
          <p:cNvPr id="269" name="Google Shape;269;p23"/>
          <p:cNvSpPr txBox="1"/>
          <p:nvPr/>
        </p:nvSpPr>
        <p:spPr>
          <a:xfrm>
            <a:off x="2708556" y="4627470"/>
            <a:ext cx="6722893" cy="3818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a) put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b) puts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c) putting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d) had put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DAFD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/>
        </p:nvSpPr>
        <p:spPr>
          <a:xfrm>
            <a:off x="2315909" y="2055065"/>
            <a:ext cx="12499628" cy="561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She ________ her phone on the table yesterday.</a:t>
            </a:r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2708556" y="4627470"/>
            <a:ext cx="6722893" cy="3818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a) put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999" u="sng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b) puts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c) putting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d) had put</a:t>
            </a:r>
            <a:endParaRPr/>
          </a:p>
        </p:txBody>
      </p:sp>
      <p:pic>
        <p:nvPicPr>
          <p:cNvPr id="276" name="Google Shape;27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9497" y="5962532"/>
            <a:ext cx="5190185" cy="3295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DAFD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/>
          <p:nvPr/>
        </p:nvSpPr>
        <p:spPr>
          <a:xfrm>
            <a:off x="11794151" y="5380383"/>
            <a:ext cx="6493849" cy="4906617"/>
          </a:xfrm>
          <a:custGeom>
            <a:rect b="b" l="l" r="r" t="t"/>
            <a:pathLst>
              <a:path extrusionOk="0" h="4906617" w="6493849">
                <a:moveTo>
                  <a:pt x="0" y="0"/>
                </a:moveTo>
                <a:lnTo>
                  <a:pt x="6493849" y="0"/>
                </a:lnTo>
                <a:lnTo>
                  <a:pt x="6493849" y="4906617"/>
                </a:lnTo>
                <a:lnTo>
                  <a:pt x="0" y="49066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2" name="Google Shape;282;p25"/>
          <p:cNvSpPr txBox="1"/>
          <p:nvPr/>
        </p:nvSpPr>
        <p:spPr>
          <a:xfrm>
            <a:off x="861115" y="2055065"/>
            <a:ext cx="15409218" cy="561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4. My brother and I ___________ going to the concert tonight.</a:t>
            </a:r>
            <a:endParaRPr/>
          </a:p>
        </p:txBody>
      </p:sp>
      <p:sp>
        <p:nvSpPr>
          <p:cNvPr id="283" name="Google Shape;283;p25"/>
          <p:cNvSpPr txBox="1"/>
          <p:nvPr/>
        </p:nvSpPr>
        <p:spPr>
          <a:xfrm>
            <a:off x="2708556" y="4627470"/>
            <a:ext cx="6722893" cy="3818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a) is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b) are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c) am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d) be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DAFD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/>
        </p:nvSpPr>
        <p:spPr>
          <a:xfrm>
            <a:off x="861115" y="2055065"/>
            <a:ext cx="15409218" cy="561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4. My brother and I ___________ going to the concert tonight.</a:t>
            </a:r>
            <a:endParaRPr/>
          </a:p>
        </p:txBody>
      </p:sp>
      <p:sp>
        <p:nvSpPr>
          <p:cNvPr id="289" name="Google Shape;289;p26"/>
          <p:cNvSpPr txBox="1"/>
          <p:nvPr/>
        </p:nvSpPr>
        <p:spPr>
          <a:xfrm>
            <a:off x="2708556" y="4627470"/>
            <a:ext cx="6722893" cy="3818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a) is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b) are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999" u="sng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c) am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d) be</a:t>
            </a:r>
            <a:endParaRPr/>
          </a:p>
        </p:txBody>
      </p:sp>
      <p:sp>
        <p:nvSpPr>
          <p:cNvPr id="290" name="Google Shape;290;p26"/>
          <p:cNvSpPr/>
          <p:nvPr/>
        </p:nvSpPr>
        <p:spPr>
          <a:xfrm>
            <a:off x="11794151" y="5380383"/>
            <a:ext cx="6493849" cy="4906617"/>
          </a:xfrm>
          <a:custGeom>
            <a:rect b="b" l="l" r="r" t="t"/>
            <a:pathLst>
              <a:path extrusionOk="0" h="4906617" w="6493849">
                <a:moveTo>
                  <a:pt x="0" y="0"/>
                </a:moveTo>
                <a:lnTo>
                  <a:pt x="6493849" y="0"/>
                </a:lnTo>
                <a:lnTo>
                  <a:pt x="6493849" y="4906617"/>
                </a:lnTo>
                <a:lnTo>
                  <a:pt x="0" y="49066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DAFD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/>
        </p:nvSpPr>
        <p:spPr>
          <a:xfrm>
            <a:off x="2219915" y="2055065"/>
            <a:ext cx="12691616" cy="561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5. Choose the sentence with the correct verb form:</a:t>
            </a:r>
            <a:endParaRPr/>
          </a:p>
        </p:txBody>
      </p:sp>
      <p:sp>
        <p:nvSpPr>
          <p:cNvPr id="296" name="Google Shape;296;p27"/>
          <p:cNvSpPr txBox="1"/>
          <p:nvPr/>
        </p:nvSpPr>
        <p:spPr>
          <a:xfrm>
            <a:off x="2708556" y="4627470"/>
            <a:ext cx="12779580" cy="3818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a) She have been working all day.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b) She has been working all day.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c) She have been worked all day.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d) She has been work all day.</a:t>
            </a:r>
            <a:endParaRPr/>
          </a:p>
        </p:txBody>
      </p:sp>
      <p:sp>
        <p:nvSpPr>
          <p:cNvPr id="297" name="Google Shape;297;p27"/>
          <p:cNvSpPr/>
          <p:nvPr/>
        </p:nvSpPr>
        <p:spPr>
          <a:xfrm rot="1436755">
            <a:off x="12526140" y="5320407"/>
            <a:ext cx="4770783" cy="2385391"/>
          </a:xfrm>
          <a:custGeom>
            <a:rect b="b" l="l" r="r" t="t"/>
            <a:pathLst>
              <a:path extrusionOk="0" h="2385391" w="4770783">
                <a:moveTo>
                  <a:pt x="0" y="0"/>
                </a:moveTo>
                <a:lnTo>
                  <a:pt x="4770783" y="0"/>
                </a:lnTo>
                <a:lnTo>
                  <a:pt x="4770783" y="2385391"/>
                </a:lnTo>
                <a:lnTo>
                  <a:pt x="0" y="23853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DAFD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"/>
          <p:cNvSpPr txBox="1"/>
          <p:nvPr/>
        </p:nvSpPr>
        <p:spPr>
          <a:xfrm>
            <a:off x="2219915" y="2055065"/>
            <a:ext cx="12691616" cy="561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5. Choose the sentence with the correct verb form:</a:t>
            </a:r>
            <a:endParaRPr/>
          </a:p>
        </p:txBody>
      </p:sp>
      <p:sp>
        <p:nvSpPr>
          <p:cNvPr id="303" name="Google Shape;303;p28"/>
          <p:cNvSpPr txBox="1"/>
          <p:nvPr/>
        </p:nvSpPr>
        <p:spPr>
          <a:xfrm>
            <a:off x="2708550" y="4627477"/>
            <a:ext cx="12779700" cy="45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a) She have been working all day.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b) She has been working all day.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999" u="sng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c) She have been worked all day.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d) She has been work all day.</a:t>
            </a:r>
            <a:endParaRPr/>
          </a:p>
        </p:txBody>
      </p:sp>
      <p:sp>
        <p:nvSpPr>
          <p:cNvPr id="304" name="Google Shape;304;p28"/>
          <p:cNvSpPr/>
          <p:nvPr/>
        </p:nvSpPr>
        <p:spPr>
          <a:xfrm rot="1436755">
            <a:off x="12526140" y="5320407"/>
            <a:ext cx="4770783" cy="2385391"/>
          </a:xfrm>
          <a:custGeom>
            <a:rect b="b" l="l" r="r" t="t"/>
            <a:pathLst>
              <a:path extrusionOk="0" h="2385391" w="4770783">
                <a:moveTo>
                  <a:pt x="0" y="0"/>
                </a:moveTo>
                <a:lnTo>
                  <a:pt x="4770783" y="0"/>
                </a:lnTo>
                <a:lnTo>
                  <a:pt x="4770783" y="2385391"/>
                </a:lnTo>
                <a:lnTo>
                  <a:pt x="0" y="23853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DAFD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/>
          <p:nvPr/>
        </p:nvSpPr>
        <p:spPr>
          <a:xfrm>
            <a:off x="10007206" y="6201741"/>
            <a:ext cx="8069647" cy="4085259"/>
          </a:xfrm>
          <a:custGeom>
            <a:rect b="b" l="l" r="r" t="t"/>
            <a:pathLst>
              <a:path extrusionOk="0" h="4085259" w="8069647">
                <a:moveTo>
                  <a:pt x="0" y="0"/>
                </a:moveTo>
                <a:lnTo>
                  <a:pt x="8069647" y="0"/>
                </a:lnTo>
                <a:lnTo>
                  <a:pt x="8069647" y="4085259"/>
                </a:lnTo>
                <a:lnTo>
                  <a:pt x="0" y="40852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29"/>
          <p:cNvSpPr txBox="1"/>
          <p:nvPr/>
        </p:nvSpPr>
        <p:spPr>
          <a:xfrm>
            <a:off x="2708556" y="1324610"/>
            <a:ext cx="13844400" cy="110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6. I will visit my grandparents next weekend. They ________________ very excited to see me.</a:t>
            </a:r>
            <a:endParaRPr/>
          </a:p>
        </p:txBody>
      </p:sp>
      <p:sp>
        <p:nvSpPr>
          <p:cNvPr id="311" name="Google Shape;311;p29"/>
          <p:cNvSpPr txBox="1"/>
          <p:nvPr/>
        </p:nvSpPr>
        <p:spPr>
          <a:xfrm>
            <a:off x="2708556" y="4627470"/>
            <a:ext cx="12779580" cy="3818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a) is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b) are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c) were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d) will be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485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9417921" y="3455201"/>
            <a:ext cx="7486340" cy="408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A5050"/>
                </a:solidFill>
                <a:latin typeface="Arial"/>
                <a:ea typeface="Arial"/>
                <a:cs typeface="Arial"/>
                <a:sym typeface="Arial"/>
              </a:rPr>
              <a:t>To make our writing or speaking understandable and clear, it is essential to use the correct verb tense</a:t>
            </a:r>
            <a:endParaRPr/>
          </a:p>
        </p:txBody>
      </p:sp>
      <p:sp>
        <p:nvSpPr>
          <p:cNvPr id="104" name="Google Shape;104;p3"/>
          <p:cNvSpPr/>
          <p:nvPr/>
        </p:nvSpPr>
        <p:spPr>
          <a:xfrm flipH="1">
            <a:off x="1413264" y="1428391"/>
            <a:ext cx="6579121" cy="7430219"/>
          </a:xfrm>
          <a:custGeom>
            <a:rect b="b" l="l" r="r" t="t"/>
            <a:pathLst>
              <a:path extrusionOk="0" h="7430219" w="6579121">
                <a:moveTo>
                  <a:pt x="6579121" y="0"/>
                </a:moveTo>
                <a:lnTo>
                  <a:pt x="0" y="0"/>
                </a:lnTo>
                <a:lnTo>
                  <a:pt x="0" y="7430218"/>
                </a:lnTo>
                <a:lnTo>
                  <a:pt x="6579121" y="7430218"/>
                </a:lnTo>
                <a:lnTo>
                  <a:pt x="657912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DAFD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"/>
          <p:cNvSpPr txBox="1"/>
          <p:nvPr/>
        </p:nvSpPr>
        <p:spPr>
          <a:xfrm>
            <a:off x="2708556" y="1324610"/>
            <a:ext cx="13844400" cy="110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6. I will visit my grandparents next weekend. They ________________ very excited to see me.</a:t>
            </a:r>
            <a:endParaRPr/>
          </a:p>
        </p:txBody>
      </p:sp>
      <p:sp>
        <p:nvSpPr>
          <p:cNvPr id="317" name="Google Shape;317;p30"/>
          <p:cNvSpPr txBox="1"/>
          <p:nvPr/>
        </p:nvSpPr>
        <p:spPr>
          <a:xfrm>
            <a:off x="2708556" y="4627470"/>
            <a:ext cx="12779580" cy="3818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a) is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b) are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c) were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d) will be</a:t>
            </a:r>
            <a:endParaRPr/>
          </a:p>
        </p:txBody>
      </p:sp>
      <p:sp>
        <p:nvSpPr>
          <p:cNvPr id="318" name="Google Shape;318;p30"/>
          <p:cNvSpPr/>
          <p:nvPr/>
        </p:nvSpPr>
        <p:spPr>
          <a:xfrm>
            <a:off x="10007206" y="6201741"/>
            <a:ext cx="8069647" cy="4085259"/>
          </a:xfrm>
          <a:custGeom>
            <a:rect b="b" l="l" r="r" t="t"/>
            <a:pathLst>
              <a:path extrusionOk="0" h="4085259" w="8069647">
                <a:moveTo>
                  <a:pt x="0" y="0"/>
                </a:moveTo>
                <a:lnTo>
                  <a:pt x="8069647" y="0"/>
                </a:lnTo>
                <a:lnTo>
                  <a:pt x="8069647" y="4085259"/>
                </a:lnTo>
                <a:lnTo>
                  <a:pt x="0" y="40852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DAFD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/>
          <p:nvPr/>
        </p:nvSpPr>
        <p:spPr>
          <a:xfrm>
            <a:off x="13371381" y="4111416"/>
            <a:ext cx="4849940" cy="5980867"/>
          </a:xfrm>
          <a:custGeom>
            <a:rect b="b" l="l" r="r" t="t"/>
            <a:pathLst>
              <a:path extrusionOk="0" h="5980867" w="4849940">
                <a:moveTo>
                  <a:pt x="0" y="0"/>
                </a:moveTo>
                <a:lnTo>
                  <a:pt x="4849940" y="0"/>
                </a:lnTo>
                <a:lnTo>
                  <a:pt x="4849940" y="5980867"/>
                </a:lnTo>
                <a:lnTo>
                  <a:pt x="0" y="59808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31"/>
          <p:cNvSpPr txBox="1"/>
          <p:nvPr/>
        </p:nvSpPr>
        <p:spPr>
          <a:xfrm>
            <a:off x="2708556" y="1324610"/>
            <a:ext cx="13844400" cy="110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7. Yesterday, I ________________ my favorite book and couldn't put it down.</a:t>
            </a:r>
            <a:endParaRPr/>
          </a:p>
        </p:txBody>
      </p:sp>
      <p:sp>
        <p:nvSpPr>
          <p:cNvPr id="325" name="Google Shape;325;p31"/>
          <p:cNvSpPr txBox="1"/>
          <p:nvPr/>
        </p:nvSpPr>
        <p:spPr>
          <a:xfrm>
            <a:off x="2708556" y="4627470"/>
            <a:ext cx="12779580" cy="3818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a) read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b) reads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c) have read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d) will read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DAFD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"/>
          <p:cNvSpPr txBox="1"/>
          <p:nvPr/>
        </p:nvSpPr>
        <p:spPr>
          <a:xfrm>
            <a:off x="2708556" y="1324610"/>
            <a:ext cx="13844400" cy="110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7. Yesterday, I ________________ my favorite book and couldn't put it down.</a:t>
            </a:r>
            <a:endParaRPr/>
          </a:p>
        </p:txBody>
      </p:sp>
      <p:sp>
        <p:nvSpPr>
          <p:cNvPr id="331" name="Google Shape;331;p32"/>
          <p:cNvSpPr txBox="1"/>
          <p:nvPr/>
        </p:nvSpPr>
        <p:spPr>
          <a:xfrm>
            <a:off x="2708556" y="4627470"/>
            <a:ext cx="12779580" cy="3818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a) read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999" u="sng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b) reads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c) have read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d) will read</a:t>
            </a:r>
            <a:endParaRPr/>
          </a:p>
        </p:txBody>
      </p:sp>
      <p:sp>
        <p:nvSpPr>
          <p:cNvPr id="332" name="Google Shape;332;p32"/>
          <p:cNvSpPr/>
          <p:nvPr/>
        </p:nvSpPr>
        <p:spPr>
          <a:xfrm>
            <a:off x="13371381" y="4111416"/>
            <a:ext cx="4849940" cy="5980867"/>
          </a:xfrm>
          <a:custGeom>
            <a:rect b="b" l="l" r="r" t="t"/>
            <a:pathLst>
              <a:path extrusionOk="0" h="5980867" w="4849940">
                <a:moveTo>
                  <a:pt x="0" y="0"/>
                </a:moveTo>
                <a:lnTo>
                  <a:pt x="4849940" y="0"/>
                </a:lnTo>
                <a:lnTo>
                  <a:pt x="4849940" y="5980867"/>
                </a:lnTo>
                <a:lnTo>
                  <a:pt x="0" y="59808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DAFD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/>
          <p:nvPr/>
        </p:nvSpPr>
        <p:spPr>
          <a:xfrm>
            <a:off x="14302624" y="3445153"/>
            <a:ext cx="3985376" cy="6841847"/>
          </a:xfrm>
          <a:custGeom>
            <a:rect b="b" l="l" r="r" t="t"/>
            <a:pathLst>
              <a:path extrusionOk="0" h="6841847" w="3985376">
                <a:moveTo>
                  <a:pt x="0" y="0"/>
                </a:moveTo>
                <a:lnTo>
                  <a:pt x="3985376" y="0"/>
                </a:lnTo>
                <a:lnTo>
                  <a:pt x="3985376" y="6841847"/>
                </a:lnTo>
                <a:lnTo>
                  <a:pt x="0" y="68418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8" name="Google Shape;338;p33"/>
          <p:cNvSpPr/>
          <p:nvPr/>
        </p:nvSpPr>
        <p:spPr>
          <a:xfrm>
            <a:off x="14643300" y="4456800"/>
            <a:ext cx="2616000" cy="1373400"/>
          </a:xfrm>
          <a:custGeom>
            <a:rect b="b" l="l" r="r" t="t"/>
            <a:pathLst>
              <a:path extrusionOk="0" h="1373400" w="2616000">
                <a:moveTo>
                  <a:pt x="0" y="0"/>
                </a:moveTo>
                <a:lnTo>
                  <a:pt x="2616000" y="0"/>
                </a:lnTo>
                <a:lnTo>
                  <a:pt x="2616000" y="1373400"/>
                </a:lnTo>
                <a:lnTo>
                  <a:pt x="0" y="1373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9" name="Google Shape;339;p33"/>
          <p:cNvSpPr txBox="1"/>
          <p:nvPr/>
        </p:nvSpPr>
        <p:spPr>
          <a:xfrm>
            <a:off x="2708556" y="1324610"/>
            <a:ext cx="13844400" cy="561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8. If I _____ you, I would buy a big house.</a:t>
            </a:r>
            <a:endParaRPr/>
          </a:p>
        </p:txBody>
      </p:sp>
      <p:sp>
        <p:nvSpPr>
          <p:cNvPr id="340" name="Google Shape;340;p33"/>
          <p:cNvSpPr txBox="1"/>
          <p:nvPr/>
        </p:nvSpPr>
        <p:spPr>
          <a:xfrm>
            <a:off x="2708556" y="4627470"/>
            <a:ext cx="12779580" cy="3818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a) is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b) are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c) was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d) were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DAFD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/>
          <p:cNvSpPr txBox="1"/>
          <p:nvPr/>
        </p:nvSpPr>
        <p:spPr>
          <a:xfrm>
            <a:off x="2708556" y="1324610"/>
            <a:ext cx="13844400" cy="561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8. If I _____ you, I would buy a big house.</a:t>
            </a:r>
            <a:endParaRPr/>
          </a:p>
        </p:txBody>
      </p:sp>
      <p:sp>
        <p:nvSpPr>
          <p:cNvPr id="346" name="Google Shape;346;p34"/>
          <p:cNvSpPr txBox="1"/>
          <p:nvPr/>
        </p:nvSpPr>
        <p:spPr>
          <a:xfrm>
            <a:off x="2708556" y="4627470"/>
            <a:ext cx="12779580" cy="3818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a) is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b) are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c) was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d) were</a:t>
            </a:r>
            <a:endParaRPr/>
          </a:p>
        </p:txBody>
      </p:sp>
      <p:sp>
        <p:nvSpPr>
          <p:cNvPr id="347" name="Google Shape;347;p34"/>
          <p:cNvSpPr/>
          <p:nvPr/>
        </p:nvSpPr>
        <p:spPr>
          <a:xfrm>
            <a:off x="14302624" y="3445153"/>
            <a:ext cx="3985376" cy="6841847"/>
          </a:xfrm>
          <a:custGeom>
            <a:rect b="b" l="l" r="r" t="t"/>
            <a:pathLst>
              <a:path extrusionOk="0" h="6841847" w="3985376">
                <a:moveTo>
                  <a:pt x="0" y="0"/>
                </a:moveTo>
                <a:lnTo>
                  <a:pt x="3985376" y="0"/>
                </a:lnTo>
                <a:lnTo>
                  <a:pt x="3985376" y="6841847"/>
                </a:lnTo>
                <a:lnTo>
                  <a:pt x="0" y="68418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8" name="Google Shape;348;p34"/>
          <p:cNvSpPr/>
          <p:nvPr/>
        </p:nvSpPr>
        <p:spPr>
          <a:xfrm>
            <a:off x="14643300" y="4456800"/>
            <a:ext cx="2616000" cy="1373400"/>
          </a:xfrm>
          <a:custGeom>
            <a:rect b="b" l="l" r="r" t="t"/>
            <a:pathLst>
              <a:path extrusionOk="0" h="1373400" w="2616000">
                <a:moveTo>
                  <a:pt x="0" y="0"/>
                </a:moveTo>
                <a:lnTo>
                  <a:pt x="2616000" y="0"/>
                </a:lnTo>
                <a:lnTo>
                  <a:pt x="2616000" y="1373400"/>
                </a:lnTo>
                <a:lnTo>
                  <a:pt x="0" y="1373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DAFD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5"/>
          <p:cNvSpPr/>
          <p:nvPr/>
        </p:nvSpPr>
        <p:spPr>
          <a:xfrm>
            <a:off x="14734309" y="6172200"/>
            <a:ext cx="3553691" cy="4114800"/>
          </a:xfrm>
          <a:custGeom>
            <a:rect b="b" l="l" r="r" t="t"/>
            <a:pathLst>
              <a:path extrusionOk="0" h="4114800" w="3553691">
                <a:moveTo>
                  <a:pt x="0" y="0"/>
                </a:moveTo>
                <a:lnTo>
                  <a:pt x="3553691" y="0"/>
                </a:lnTo>
                <a:lnTo>
                  <a:pt x="3553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4" name="Google Shape;354;p35"/>
          <p:cNvSpPr txBox="1"/>
          <p:nvPr/>
        </p:nvSpPr>
        <p:spPr>
          <a:xfrm>
            <a:off x="2708556" y="1324610"/>
            <a:ext cx="13844400" cy="561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9. I ________ to the store to buy some groceries.</a:t>
            </a:r>
            <a:endParaRPr/>
          </a:p>
        </p:txBody>
      </p:sp>
      <p:sp>
        <p:nvSpPr>
          <p:cNvPr id="355" name="Google Shape;355;p35"/>
          <p:cNvSpPr txBox="1"/>
          <p:nvPr/>
        </p:nvSpPr>
        <p:spPr>
          <a:xfrm>
            <a:off x="2708556" y="4627470"/>
            <a:ext cx="12779580" cy="3818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a) gone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b) goes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c) going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d) went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DAFD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/>
        </p:nvSpPr>
        <p:spPr>
          <a:xfrm>
            <a:off x="2708556" y="1324610"/>
            <a:ext cx="13844400" cy="561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9. I ________ to the store to buy some groceries.</a:t>
            </a:r>
            <a:endParaRPr/>
          </a:p>
        </p:txBody>
      </p:sp>
      <p:sp>
        <p:nvSpPr>
          <p:cNvPr id="361" name="Google Shape;361;p36"/>
          <p:cNvSpPr txBox="1"/>
          <p:nvPr/>
        </p:nvSpPr>
        <p:spPr>
          <a:xfrm>
            <a:off x="2708556" y="4627470"/>
            <a:ext cx="12779580" cy="3818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a) gone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b) goes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c) going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d) went</a:t>
            </a:r>
            <a:endParaRPr/>
          </a:p>
        </p:txBody>
      </p:sp>
      <p:sp>
        <p:nvSpPr>
          <p:cNvPr id="362" name="Google Shape;362;p36"/>
          <p:cNvSpPr/>
          <p:nvPr/>
        </p:nvSpPr>
        <p:spPr>
          <a:xfrm>
            <a:off x="14734309" y="6172200"/>
            <a:ext cx="3553691" cy="4114800"/>
          </a:xfrm>
          <a:custGeom>
            <a:rect b="b" l="l" r="r" t="t"/>
            <a:pathLst>
              <a:path extrusionOk="0" h="4114800" w="3553691">
                <a:moveTo>
                  <a:pt x="0" y="0"/>
                </a:moveTo>
                <a:lnTo>
                  <a:pt x="3553691" y="0"/>
                </a:lnTo>
                <a:lnTo>
                  <a:pt x="3553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DAFD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/>
          <p:nvPr/>
        </p:nvSpPr>
        <p:spPr>
          <a:xfrm>
            <a:off x="2708556" y="1324610"/>
            <a:ext cx="13844400" cy="561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10. They ________ the movie last night.</a:t>
            </a:r>
            <a:endParaRPr/>
          </a:p>
        </p:txBody>
      </p:sp>
      <p:sp>
        <p:nvSpPr>
          <p:cNvPr id="368" name="Google Shape;368;p37"/>
          <p:cNvSpPr txBox="1"/>
          <p:nvPr/>
        </p:nvSpPr>
        <p:spPr>
          <a:xfrm>
            <a:off x="2708556" y="4627470"/>
            <a:ext cx="12779580" cy="3818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a) watch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b) watches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c) watching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d) watched</a:t>
            </a:r>
            <a:endParaRPr/>
          </a:p>
        </p:txBody>
      </p:sp>
      <p:sp>
        <p:nvSpPr>
          <p:cNvPr id="369" name="Google Shape;369;p37"/>
          <p:cNvSpPr/>
          <p:nvPr/>
        </p:nvSpPr>
        <p:spPr>
          <a:xfrm>
            <a:off x="11490205" y="6604127"/>
            <a:ext cx="7315200" cy="3684466"/>
          </a:xfrm>
          <a:custGeom>
            <a:rect b="b" l="l" r="r" t="t"/>
            <a:pathLst>
              <a:path extrusionOk="0" h="3684466" w="7315200">
                <a:moveTo>
                  <a:pt x="0" y="0"/>
                </a:moveTo>
                <a:lnTo>
                  <a:pt x="7315200" y="0"/>
                </a:lnTo>
                <a:lnTo>
                  <a:pt x="7315200" y="3684466"/>
                </a:lnTo>
                <a:lnTo>
                  <a:pt x="0" y="3684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DAFD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/>
          <p:cNvSpPr txBox="1"/>
          <p:nvPr/>
        </p:nvSpPr>
        <p:spPr>
          <a:xfrm>
            <a:off x="2708556" y="1324610"/>
            <a:ext cx="13844400" cy="561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10. They ________ the movie last night.</a:t>
            </a:r>
            <a:endParaRPr/>
          </a:p>
        </p:txBody>
      </p:sp>
      <p:sp>
        <p:nvSpPr>
          <p:cNvPr id="375" name="Google Shape;375;p38"/>
          <p:cNvSpPr txBox="1"/>
          <p:nvPr/>
        </p:nvSpPr>
        <p:spPr>
          <a:xfrm>
            <a:off x="2708556" y="4627470"/>
            <a:ext cx="12779580" cy="3818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a) watch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b) watches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c) watching</a:t>
            </a:r>
            <a:endParaRPr/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d) watched</a:t>
            </a:r>
            <a:endParaRPr/>
          </a:p>
        </p:txBody>
      </p:sp>
      <p:sp>
        <p:nvSpPr>
          <p:cNvPr id="376" name="Google Shape;376;p38"/>
          <p:cNvSpPr/>
          <p:nvPr/>
        </p:nvSpPr>
        <p:spPr>
          <a:xfrm>
            <a:off x="11490205" y="6604127"/>
            <a:ext cx="7315200" cy="3684466"/>
          </a:xfrm>
          <a:custGeom>
            <a:rect b="b" l="l" r="r" t="t"/>
            <a:pathLst>
              <a:path extrusionOk="0" h="3684466" w="7315200">
                <a:moveTo>
                  <a:pt x="0" y="0"/>
                </a:moveTo>
                <a:lnTo>
                  <a:pt x="7315200" y="0"/>
                </a:lnTo>
                <a:lnTo>
                  <a:pt x="7315200" y="3684466"/>
                </a:lnTo>
                <a:lnTo>
                  <a:pt x="0" y="3684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DAFD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 txBox="1"/>
          <p:nvPr/>
        </p:nvSpPr>
        <p:spPr>
          <a:xfrm>
            <a:off x="7318597" y="2957195"/>
            <a:ext cx="9940703" cy="450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0" u="none" cap="none" strike="noStrike">
                <a:solidFill>
                  <a:srgbClr val="9274C9"/>
                </a:solidFill>
                <a:latin typeface="Arial"/>
                <a:ea typeface="Arial"/>
                <a:cs typeface="Arial"/>
                <a:sym typeface="Arial"/>
              </a:rPr>
              <a:t>Thank you for listening!</a:t>
            </a:r>
            <a:endParaRPr/>
          </a:p>
        </p:txBody>
      </p:sp>
      <p:sp>
        <p:nvSpPr>
          <p:cNvPr id="382" name="Google Shape;382;p39"/>
          <p:cNvSpPr/>
          <p:nvPr/>
        </p:nvSpPr>
        <p:spPr>
          <a:xfrm flipH="1" rot="-71893">
            <a:off x="1916814" y="1028700"/>
            <a:ext cx="3950208" cy="8229600"/>
          </a:xfrm>
          <a:custGeom>
            <a:rect b="b" l="l" r="r" t="t"/>
            <a:pathLst>
              <a:path extrusionOk="0" h="8229600" w="3950208">
                <a:moveTo>
                  <a:pt x="3950208" y="0"/>
                </a:moveTo>
                <a:lnTo>
                  <a:pt x="0" y="0"/>
                </a:lnTo>
                <a:lnTo>
                  <a:pt x="0" y="8229600"/>
                </a:lnTo>
                <a:lnTo>
                  <a:pt x="3950208" y="8229600"/>
                </a:lnTo>
                <a:lnTo>
                  <a:pt x="395020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6DBD8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/>
          <p:nvPr/>
        </p:nvSpPr>
        <p:spPr>
          <a:xfrm>
            <a:off x="775028" y="754204"/>
            <a:ext cx="10501802" cy="2199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53476F"/>
                </a:solidFill>
                <a:latin typeface="Arial"/>
                <a:ea typeface="Arial"/>
                <a:cs typeface="Arial"/>
                <a:sym typeface="Arial"/>
              </a:rPr>
              <a:t>types of Verb tense errors</a:t>
            </a:r>
            <a:endParaRPr/>
          </a:p>
        </p:txBody>
      </p:sp>
      <p:grpSp>
        <p:nvGrpSpPr>
          <p:cNvPr id="110" name="Google Shape;110;p4"/>
          <p:cNvGrpSpPr/>
          <p:nvPr/>
        </p:nvGrpSpPr>
        <p:grpSpPr>
          <a:xfrm>
            <a:off x="1028700" y="3719882"/>
            <a:ext cx="2847709" cy="1899792"/>
            <a:chOff x="0" y="-146989"/>
            <a:chExt cx="3796946" cy="2533057"/>
          </a:xfrm>
        </p:grpSpPr>
        <p:grpSp>
          <p:nvGrpSpPr>
            <p:cNvPr id="111" name="Google Shape;111;p4"/>
            <p:cNvGrpSpPr/>
            <p:nvPr/>
          </p:nvGrpSpPr>
          <p:grpSpPr>
            <a:xfrm>
              <a:off x="0" y="-146989"/>
              <a:ext cx="3796946" cy="2533057"/>
              <a:chOff x="0" y="-38100"/>
              <a:chExt cx="984183" cy="656578"/>
            </a:xfrm>
          </p:grpSpPr>
          <p:sp>
            <p:nvSpPr>
              <p:cNvPr id="112" name="Google Shape;112;p4"/>
              <p:cNvSpPr/>
              <p:nvPr/>
            </p:nvSpPr>
            <p:spPr>
              <a:xfrm>
                <a:off x="0" y="0"/>
                <a:ext cx="984183" cy="618478"/>
              </a:xfrm>
              <a:custGeom>
                <a:rect b="b" l="l" r="r" t="t"/>
                <a:pathLst>
                  <a:path extrusionOk="0" h="618478" w="984183">
                    <a:moveTo>
                      <a:pt x="206617" y="0"/>
                    </a:moveTo>
                    <a:lnTo>
                      <a:pt x="777566" y="0"/>
                    </a:lnTo>
                    <a:cubicBezTo>
                      <a:pt x="891678" y="0"/>
                      <a:pt x="984183" y="92506"/>
                      <a:pt x="984183" y="206617"/>
                    </a:cubicBezTo>
                    <a:lnTo>
                      <a:pt x="984183" y="411861"/>
                    </a:lnTo>
                    <a:cubicBezTo>
                      <a:pt x="984183" y="525973"/>
                      <a:pt x="891678" y="618478"/>
                      <a:pt x="777566" y="618478"/>
                    </a:cubicBezTo>
                    <a:lnTo>
                      <a:pt x="206617" y="618478"/>
                    </a:lnTo>
                    <a:cubicBezTo>
                      <a:pt x="92506" y="618478"/>
                      <a:pt x="0" y="525973"/>
                      <a:pt x="0" y="411861"/>
                    </a:cubicBezTo>
                    <a:lnTo>
                      <a:pt x="0" y="206617"/>
                    </a:lnTo>
                    <a:cubicBezTo>
                      <a:pt x="0" y="92506"/>
                      <a:pt x="92506" y="0"/>
                      <a:pt x="206617" y="0"/>
                    </a:cubicBezTo>
                    <a:close/>
                  </a:path>
                </a:pathLst>
              </a:custGeom>
              <a:solidFill>
                <a:srgbClr val="5347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4"/>
              <p:cNvSpPr txBox="1"/>
              <p:nvPr/>
            </p:nvSpPr>
            <p:spPr>
              <a:xfrm>
                <a:off x="0" y="-38100"/>
                <a:ext cx="984183" cy="6565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700" lIns="38700" spcFirstLastPara="1" rIns="38700" wrap="square" tIns="387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" name="Google Shape;114;p4"/>
            <p:cNvSpPr txBox="1"/>
            <p:nvPr/>
          </p:nvSpPr>
          <p:spPr>
            <a:xfrm>
              <a:off x="341854" y="221061"/>
              <a:ext cx="3113237" cy="1905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7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499" u="none" cap="none" strike="noStrike">
                  <a:solidFill>
                    <a:srgbClr val="FEFEF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VERB TENSE ERRORS</a:t>
              </a:r>
              <a:endParaRPr/>
            </a:p>
          </p:txBody>
        </p:sp>
      </p:grpSp>
      <p:grpSp>
        <p:nvGrpSpPr>
          <p:cNvPr id="115" name="Google Shape;115;p4"/>
          <p:cNvGrpSpPr/>
          <p:nvPr/>
        </p:nvGrpSpPr>
        <p:grpSpPr>
          <a:xfrm>
            <a:off x="7720145" y="3719882"/>
            <a:ext cx="2847709" cy="1899792"/>
            <a:chOff x="0" y="-146989"/>
            <a:chExt cx="3796946" cy="2533057"/>
          </a:xfrm>
        </p:grpSpPr>
        <p:grpSp>
          <p:nvGrpSpPr>
            <p:cNvPr id="116" name="Google Shape;116;p4"/>
            <p:cNvGrpSpPr/>
            <p:nvPr/>
          </p:nvGrpSpPr>
          <p:grpSpPr>
            <a:xfrm>
              <a:off x="0" y="-146989"/>
              <a:ext cx="3796946" cy="2533057"/>
              <a:chOff x="0" y="-38100"/>
              <a:chExt cx="984183" cy="656578"/>
            </a:xfrm>
          </p:grpSpPr>
          <p:sp>
            <p:nvSpPr>
              <p:cNvPr id="117" name="Google Shape;117;p4"/>
              <p:cNvSpPr/>
              <p:nvPr/>
            </p:nvSpPr>
            <p:spPr>
              <a:xfrm>
                <a:off x="0" y="0"/>
                <a:ext cx="984183" cy="618478"/>
              </a:xfrm>
              <a:custGeom>
                <a:rect b="b" l="l" r="r" t="t"/>
                <a:pathLst>
                  <a:path extrusionOk="0" h="618478" w="984183">
                    <a:moveTo>
                      <a:pt x="206617" y="0"/>
                    </a:moveTo>
                    <a:lnTo>
                      <a:pt x="777566" y="0"/>
                    </a:lnTo>
                    <a:cubicBezTo>
                      <a:pt x="891678" y="0"/>
                      <a:pt x="984183" y="92506"/>
                      <a:pt x="984183" y="206617"/>
                    </a:cubicBezTo>
                    <a:lnTo>
                      <a:pt x="984183" y="411861"/>
                    </a:lnTo>
                    <a:cubicBezTo>
                      <a:pt x="984183" y="525973"/>
                      <a:pt x="891678" y="618478"/>
                      <a:pt x="777566" y="618478"/>
                    </a:cubicBezTo>
                    <a:lnTo>
                      <a:pt x="206617" y="618478"/>
                    </a:lnTo>
                    <a:cubicBezTo>
                      <a:pt x="92506" y="618478"/>
                      <a:pt x="0" y="525973"/>
                      <a:pt x="0" y="411861"/>
                    </a:cubicBezTo>
                    <a:lnTo>
                      <a:pt x="0" y="206617"/>
                    </a:lnTo>
                    <a:cubicBezTo>
                      <a:pt x="0" y="92506"/>
                      <a:pt x="92506" y="0"/>
                      <a:pt x="206617" y="0"/>
                    </a:cubicBezTo>
                    <a:close/>
                  </a:path>
                </a:pathLst>
              </a:custGeom>
              <a:solidFill>
                <a:srgbClr val="5347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4"/>
              <p:cNvSpPr txBox="1"/>
              <p:nvPr/>
            </p:nvSpPr>
            <p:spPr>
              <a:xfrm>
                <a:off x="0" y="-38100"/>
                <a:ext cx="984183" cy="6565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700" lIns="38700" spcFirstLastPara="1" rIns="38700" wrap="square" tIns="387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9" name="Google Shape;119;p4"/>
            <p:cNvSpPr txBox="1"/>
            <p:nvPr/>
          </p:nvSpPr>
          <p:spPr>
            <a:xfrm>
              <a:off x="341854" y="221061"/>
              <a:ext cx="3113237" cy="1905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7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499" u="none" cap="none" strike="noStrike">
                  <a:solidFill>
                    <a:srgbClr val="FEFEF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VERB FORM ERRORS</a:t>
              </a:r>
              <a:endParaRPr/>
            </a:p>
          </p:txBody>
        </p:sp>
      </p:grpSp>
      <p:grpSp>
        <p:nvGrpSpPr>
          <p:cNvPr id="120" name="Google Shape;120;p4"/>
          <p:cNvGrpSpPr/>
          <p:nvPr/>
        </p:nvGrpSpPr>
        <p:grpSpPr>
          <a:xfrm>
            <a:off x="1028700" y="6660268"/>
            <a:ext cx="2847709" cy="1899792"/>
            <a:chOff x="0" y="-146989"/>
            <a:chExt cx="3796946" cy="2533057"/>
          </a:xfrm>
        </p:grpSpPr>
        <p:grpSp>
          <p:nvGrpSpPr>
            <p:cNvPr id="121" name="Google Shape;121;p4"/>
            <p:cNvGrpSpPr/>
            <p:nvPr/>
          </p:nvGrpSpPr>
          <p:grpSpPr>
            <a:xfrm>
              <a:off x="0" y="-146989"/>
              <a:ext cx="3796946" cy="2533057"/>
              <a:chOff x="0" y="-38100"/>
              <a:chExt cx="984183" cy="656578"/>
            </a:xfrm>
          </p:grpSpPr>
          <p:sp>
            <p:nvSpPr>
              <p:cNvPr id="122" name="Google Shape;122;p4"/>
              <p:cNvSpPr/>
              <p:nvPr/>
            </p:nvSpPr>
            <p:spPr>
              <a:xfrm>
                <a:off x="0" y="0"/>
                <a:ext cx="984183" cy="618478"/>
              </a:xfrm>
              <a:custGeom>
                <a:rect b="b" l="l" r="r" t="t"/>
                <a:pathLst>
                  <a:path extrusionOk="0" h="618478" w="984183">
                    <a:moveTo>
                      <a:pt x="206617" y="0"/>
                    </a:moveTo>
                    <a:lnTo>
                      <a:pt x="777566" y="0"/>
                    </a:lnTo>
                    <a:cubicBezTo>
                      <a:pt x="891678" y="0"/>
                      <a:pt x="984183" y="92506"/>
                      <a:pt x="984183" y="206617"/>
                    </a:cubicBezTo>
                    <a:lnTo>
                      <a:pt x="984183" y="411861"/>
                    </a:lnTo>
                    <a:cubicBezTo>
                      <a:pt x="984183" y="525973"/>
                      <a:pt x="891678" y="618478"/>
                      <a:pt x="777566" y="618478"/>
                    </a:cubicBezTo>
                    <a:lnTo>
                      <a:pt x="206617" y="618478"/>
                    </a:lnTo>
                    <a:cubicBezTo>
                      <a:pt x="92506" y="618478"/>
                      <a:pt x="0" y="525973"/>
                      <a:pt x="0" y="411861"/>
                    </a:cubicBezTo>
                    <a:lnTo>
                      <a:pt x="0" y="206617"/>
                    </a:lnTo>
                    <a:cubicBezTo>
                      <a:pt x="0" y="92506"/>
                      <a:pt x="92506" y="0"/>
                      <a:pt x="206617" y="0"/>
                    </a:cubicBezTo>
                    <a:close/>
                  </a:path>
                </a:pathLst>
              </a:custGeom>
              <a:solidFill>
                <a:srgbClr val="5347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4"/>
              <p:cNvSpPr txBox="1"/>
              <p:nvPr/>
            </p:nvSpPr>
            <p:spPr>
              <a:xfrm>
                <a:off x="0" y="-38100"/>
                <a:ext cx="984183" cy="6565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700" lIns="38700" spcFirstLastPara="1" rIns="38700" wrap="square" tIns="387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4" name="Google Shape;124;p4"/>
            <p:cNvSpPr txBox="1"/>
            <p:nvPr/>
          </p:nvSpPr>
          <p:spPr>
            <a:xfrm>
              <a:off x="341854" y="221061"/>
              <a:ext cx="3113237" cy="1905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7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499" u="none" cap="none" strike="noStrike">
                  <a:solidFill>
                    <a:srgbClr val="FEFEF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VERB MOOD ERRORS</a:t>
              </a:r>
              <a:endParaRPr/>
            </a:p>
          </p:txBody>
        </p:sp>
      </p:grpSp>
      <p:sp>
        <p:nvSpPr>
          <p:cNvPr id="125" name="Google Shape;125;p4"/>
          <p:cNvSpPr/>
          <p:nvPr/>
        </p:nvSpPr>
        <p:spPr>
          <a:xfrm>
            <a:off x="12591402" y="1377820"/>
            <a:ext cx="4299722" cy="7531360"/>
          </a:xfrm>
          <a:custGeom>
            <a:rect b="b" l="l" r="r" t="t"/>
            <a:pathLst>
              <a:path extrusionOk="0" h="7531360" w="4299722">
                <a:moveTo>
                  <a:pt x="0" y="0"/>
                </a:moveTo>
                <a:lnTo>
                  <a:pt x="4299722" y="0"/>
                </a:lnTo>
                <a:lnTo>
                  <a:pt x="4299722" y="7531360"/>
                </a:lnTo>
                <a:lnTo>
                  <a:pt x="0" y="75313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6" name="Google Shape;126;p4"/>
          <p:cNvGrpSpPr/>
          <p:nvPr/>
        </p:nvGrpSpPr>
        <p:grpSpPr>
          <a:xfrm>
            <a:off x="7524704" y="6660268"/>
            <a:ext cx="2847709" cy="1899792"/>
            <a:chOff x="0" y="-146989"/>
            <a:chExt cx="3796946" cy="2533057"/>
          </a:xfrm>
        </p:grpSpPr>
        <p:grpSp>
          <p:nvGrpSpPr>
            <p:cNvPr id="127" name="Google Shape;127;p4"/>
            <p:cNvGrpSpPr/>
            <p:nvPr/>
          </p:nvGrpSpPr>
          <p:grpSpPr>
            <a:xfrm>
              <a:off x="0" y="-146989"/>
              <a:ext cx="3796946" cy="2533057"/>
              <a:chOff x="0" y="-38100"/>
              <a:chExt cx="984183" cy="656578"/>
            </a:xfrm>
          </p:grpSpPr>
          <p:sp>
            <p:nvSpPr>
              <p:cNvPr id="128" name="Google Shape;128;p4"/>
              <p:cNvSpPr/>
              <p:nvPr/>
            </p:nvSpPr>
            <p:spPr>
              <a:xfrm>
                <a:off x="0" y="0"/>
                <a:ext cx="984183" cy="618478"/>
              </a:xfrm>
              <a:custGeom>
                <a:rect b="b" l="l" r="r" t="t"/>
                <a:pathLst>
                  <a:path extrusionOk="0" h="618478" w="984183">
                    <a:moveTo>
                      <a:pt x="206617" y="0"/>
                    </a:moveTo>
                    <a:lnTo>
                      <a:pt x="777566" y="0"/>
                    </a:lnTo>
                    <a:cubicBezTo>
                      <a:pt x="891678" y="0"/>
                      <a:pt x="984183" y="92506"/>
                      <a:pt x="984183" y="206617"/>
                    </a:cubicBezTo>
                    <a:lnTo>
                      <a:pt x="984183" y="411861"/>
                    </a:lnTo>
                    <a:cubicBezTo>
                      <a:pt x="984183" y="525973"/>
                      <a:pt x="891678" y="618478"/>
                      <a:pt x="777566" y="618478"/>
                    </a:cubicBezTo>
                    <a:lnTo>
                      <a:pt x="206617" y="618478"/>
                    </a:lnTo>
                    <a:cubicBezTo>
                      <a:pt x="92506" y="618478"/>
                      <a:pt x="0" y="525973"/>
                      <a:pt x="0" y="411861"/>
                    </a:cubicBezTo>
                    <a:lnTo>
                      <a:pt x="0" y="206617"/>
                    </a:lnTo>
                    <a:cubicBezTo>
                      <a:pt x="0" y="92506"/>
                      <a:pt x="92506" y="0"/>
                      <a:pt x="206617" y="0"/>
                    </a:cubicBezTo>
                    <a:close/>
                  </a:path>
                </a:pathLst>
              </a:custGeom>
              <a:solidFill>
                <a:srgbClr val="5347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4"/>
              <p:cNvSpPr txBox="1"/>
              <p:nvPr/>
            </p:nvSpPr>
            <p:spPr>
              <a:xfrm>
                <a:off x="0" y="-38100"/>
                <a:ext cx="984183" cy="6565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700" lIns="38700" spcFirstLastPara="1" rIns="38700" wrap="square" tIns="387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0" name="Google Shape;130;p4"/>
            <p:cNvSpPr txBox="1"/>
            <p:nvPr/>
          </p:nvSpPr>
          <p:spPr>
            <a:xfrm>
              <a:off x="341854" y="221061"/>
              <a:ext cx="3113237" cy="1905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7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499" u="none" cap="none" strike="noStrike">
                  <a:solidFill>
                    <a:srgbClr val="FEFEF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VERB VOICE</a:t>
              </a:r>
              <a:endParaRPr/>
            </a:p>
            <a:p>
              <a:pPr indent="0" lvl="0" marL="0" marR="0" rtl="0" algn="ctr">
                <a:lnSpc>
                  <a:spcPct val="107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499" u="none" cap="none" strike="noStrike">
                  <a:solidFill>
                    <a:srgbClr val="FEFEF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ERRORS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CED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/>
          <p:nvPr/>
        </p:nvSpPr>
        <p:spPr>
          <a:xfrm>
            <a:off x="3647639" y="1924801"/>
            <a:ext cx="10992722" cy="2199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6B6C"/>
                </a:solidFill>
                <a:latin typeface="Arial"/>
                <a:ea typeface="Arial"/>
                <a:cs typeface="Arial"/>
                <a:sym typeface="Arial"/>
              </a:rPr>
              <a:t>what’s wrong with this sentence?</a:t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3712369" y="6448384"/>
            <a:ext cx="10863262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C75E29"/>
                </a:solidFill>
                <a:latin typeface="Montserrat"/>
                <a:ea typeface="Montserrat"/>
                <a:cs typeface="Montserrat"/>
                <a:sym typeface="Montserrat"/>
              </a:rPr>
              <a:t>I am going to the beach yesterday.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CED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/>
          <p:nvPr/>
        </p:nvSpPr>
        <p:spPr>
          <a:xfrm>
            <a:off x="3712294" y="1446759"/>
            <a:ext cx="10863411" cy="1749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C75E29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b="0" i="0" lang="en-US" sz="5000" u="none" cap="none" strike="sngStrike">
                <a:solidFill>
                  <a:srgbClr val="C75E29"/>
                </a:solidFill>
                <a:latin typeface="Montserrat"/>
                <a:ea typeface="Montserrat"/>
                <a:cs typeface="Montserrat"/>
                <a:sym typeface="Montserrat"/>
              </a:rPr>
              <a:t>am going</a:t>
            </a:r>
            <a:r>
              <a:rPr b="0" i="0" lang="en-US" sz="5000" u="none" cap="none" strike="noStrike">
                <a:solidFill>
                  <a:srgbClr val="C75E29"/>
                </a:solidFill>
                <a:latin typeface="Montserrat"/>
                <a:ea typeface="Montserrat"/>
                <a:cs typeface="Montserrat"/>
                <a:sym typeface="Montserrat"/>
              </a:rPr>
              <a:t> to the beach yesterday.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0" u="none" cap="none" strike="noStrike">
              <a:solidFill>
                <a:srgbClr val="C75E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3899446" y="4409198"/>
            <a:ext cx="10489109" cy="936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C75E29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b="1" i="0" lang="en-US" sz="5499" u="none" cap="none" strike="noStrike">
                <a:solidFill>
                  <a:srgbClr val="C75E29"/>
                </a:solidFill>
                <a:latin typeface="Montserrat"/>
                <a:ea typeface="Montserrat"/>
                <a:cs typeface="Montserrat"/>
                <a:sym typeface="Montserrat"/>
              </a:rPr>
              <a:t>went</a:t>
            </a:r>
            <a:r>
              <a:rPr b="0" i="0" lang="en-US" sz="5499" u="none" cap="none" strike="noStrike">
                <a:solidFill>
                  <a:srgbClr val="C75E29"/>
                </a:solidFill>
                <a:latin typeface="Montserrat"/>
                <a:ea typeface="Montserrat"/>
                <a:cs typeface="Montserrat"/>
                <a:sym typeface="Montserrat"/>
              </a:rPr>
              <a:t> to the beach yesterday.</a:t>
            </a:r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6986342" y="3119984"/>
            <a:ext cx="3556397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C75E29"/>
                </a:solidFill>
                <a:latin typeface="Montserrat"/>
                <a:ea typeface="Montserrat"/>
                <a:cs typeface="Montserrat"/>
                <a:sym typeface="Montserrat"/>
              </a:rPr>
              <a:t>CORRECTION:</a:t>
            </a:r>
            <a:endParaRPr/>
          </a:p>
        </p:txBody>
      </p:sp>
      <p:sp>
        <p:nvSpPr>
          <p:cNvPr id="144" name="Google Shape;144;p6"/>
          <p:cNvSpPr txBox="1"/>
          <p:nvPr/>
        </p:nvSpPr>
        <p:spPr>
          <a:xfrm>
            <a:off x="4893297" y="6889589"/>
            <a:ext cx="8643193" cy="669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C75E29"/>
                </a:solidFill>
                <a:latin typeface="Arial"/>
                <a:ea typeface="Arial"/>
                <a:cs typeface="Arial"/>
                <a:sym typeface="Arial"/>
              </a:rPr>
              <a:t>went = past tense = yesterday</a:t>
            </a:r>
            <a:endParaRPr/>
          </a:p>
        </p:txBody>
      </p:sp>
      <p:sp>
        <p:nvSpPr>
          <p:cNvPr id="145" name="Google Shape;145;p6"/>
          <p:cNvSpPr txBox="1"/>
          <p:nvPr/>
        </p:nvSpPr>
        <p:spPr>
          <a:xfrm>
            <a:off x="5539160" y="8588375"/>
            <a:ext cx="7209681" cy="669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C75E29"/>
                </a:solidFill>
                <a:latin typeface="Arial"/>
                <a:ea typeface="Arial"/>
                <a:cs typeface="Arial"/>
                <a:sym typeface="Arial"/>
              </a:rPr>
              <a:t>am going = present tense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DAFD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/>
          <p:nvPr/>
        </p:nvSpPr>
        <p:spPr>
          <a:xfrm flipH="1">
            <a:off x="1249283" y="1028700"/>
            <a:ext cx="4578650" cy="8229600"/>
          </a:xfrm>
          <a:custGeom>
            <a:rect b="b" l="l" r="r" t="t"/>
            <a:pathLst>
              <a:path extrusionOk="0" h="8229600" w="4578650">
                <a:moveTo>
                  <a:pt x="4578650" y="0"/>
                </a:moveTo>
                <a:lnTo>
                  <a:pt x="0" y="0"/>
                </a:lnTo>
                <a:lnTo>
                  <a:pt x="0" y="8229600"/>
                </a:lnTo>
                <a:lnTo>
                  <a:pt x="4578650" y="8229600"/>
                </a:lnTo>
                <a:lnTo>
                  <a:pt x="457865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7"/>
          <p:cNvSpPr txBox="1"/>
          <p:nvPr/>
        </p:nvSpPr>
        <p:spPr>
          <a:xfrm>
            <a:off x="6527271" y="2871879"/>
            <a:ext cx="11228592" cy="4609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47" u="none" cap="none" strike="noStrike">
                <a:solidFill>
                  <a:srgbClr val="9274C9"/>
                </a:solidFill>
                <a:latin typeface="Arial"/>
                <a:ea typeface="Arial"/>
                <a:cs typeface="Arial"/>
                <a:sym typeface="Arial"/>
              </a:rPr>
              <a:t>A verb tense error occurs when the verb used in a sentence does not match the appropriate tense for the intended meaning.</a:t>
            </a:r>
            <a:endParaRPr/>
          </a:p>
          <a:p>
            <a:pPr indent="0" lvl="0" marL="0" marR="0" rtl="0" algn="l">
              <a:lnSpc>
                <a:spcPct val="107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647" u="none" cap="none" strike="noStrike">
              <a:solidFill>
                <a:srgbClr val="9274C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485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/>
          <p:nvPr/>
        </p:nvSpPr>
        <p:spPr>
          <a:xfrm>
            <a:off x="12949982" y="1028700"/>
            <a:ext cx="4309318" cy="8229600"/>
          </a:xfrm>
          <a:custGeom>
            <a:rect b="b" l="l" r="r" t="t"/>
            <a:pathLst>
              <a:path extrusionOk="0" h="8229600" w="4309318">
                <a:moveTo>
                  <a:pt x="0" y="0"/>
                </a:moveTo>
                <a:lnTo>
                  <a:pt x="4309318" y="0"/>
                </a:lnTo>
                <a:lnTo>
                  <a:pt x="43093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8"/>
          <p:cNvSpPr txBox="1"/>
          <p:nvPr/>
        </p:nvSpPr>
        <p:spPr>
          <a:xfrm>
            <a:off x="1595983" y="5895015"/>
            <a:ext cx="11080079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She have a good time at the party.</a:t>
            </a:r>
            <a:endParaRPr/>
          </a:p>
        </p:txBody>
      </p:sp>
      <p:sp>
        <p:nvSpPr>
          <p:cNvPr id="158" name="Google Shape;158;p8"/>
          <p:cNvSpPr txBox="1"/>
          <p:nvPr/>
        </p:nvSpPr>
        <p:spPr>
          <a:xfrm>
            <a:off x="1322063" y="1133475"/>
            <a:ext cx="11627920" cy="2199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A5050"/>
                </a:solidFill>
                <a:latin typeface="Arial"/>
                <a:ea typeface="Arial"/>
                <a:cs typeface="Arial"/>
                <a:sym typeface="Arial"/>
              </a:rPr>
              <a:t>what’s wrong with this sentence?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485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 txBox="1"/>
          <p:nvPr/>
        </p:nvSpPr>
        <p:spPr>
          <a:xfrm>
            <a:off x="3583506" y="1362180"/>
            <a:ext cx="11080079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She </a:t>
            </a:r>
            <a:r>
              <a:rPr b="0" i="0" lang="en-US" sz="5000" u="none" cap="none" strike="sng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have</a:t>
            </a:r>
            <a:r>
              <a:rPr b="0" i="0" lang="en-US" sz="5000" u="none" cap="none" strike="no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 a good time at the party.</a:t>
            </a:r>
            <a:endParaRPr/>
          </a:p>
        </p:txBody>
      </p:sp>
      <p:sp>
        <p:nvSpPr>
          <p:cNvPr id="164" name="Google Shape;164;p9"/>
          <p:cNvSpPr txBox="1"/>
          <p:nvPr/>
        </p:nvSpPr>
        <p:spPr>
          <a:xfrm>
            <a:off x="3573981" y="4561978"/>
            <a:ext cx="11596241" cy="936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She </a:t>
            </a:r>
            <a:r>
              <a:rPr b="1" i="0" lang="en-US" sz="5499" u="none" cap="none" strike="no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had</a:t>
            </a:r>
            <a:r>
              <a:rPr b="0" i="0" lang="en-US" sz="5499" u="none" cap="none" strike="no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 a good time at the party.</a:t>
            </a:r>
            <a:endParaRPr/>
          </a:p>
        </p:txBody>
      </p:sp>
      <p:sp>
        <p:nvSpPr>
          <p:cNvPr id="165" name="Google Shape;165;p9"/>
          <p:cNvSpPr txBox="1"/>
          <p:nvPr/>
        </p:nvSpPr>
        <p:spPr>
          <a:xfrm>
            <a:off x="6909267" y="2987178"/>
            <a:ext cx="3556397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53476F"/>
                </a:solidFill>
                <a:latin typeface="Montserrat"/>
                <a:ea typeface="Montserrat"/>
                <a:cs typeface="Montserrat"/>
                <a:sym typeface="Montserrat"/>
              </a:rPr>
              <a:t>CORRECTION:</a:t>
            </a:r>
            <a:endParaRPr/>
          </a:p>
        </p:txBody>
      </p:sp>
      <p:sp>
        <p:nvSpPr>
          <p:cNvPr id="166" name="Google Shape;166;p9"/>
          <p:cNvSpPr txBox="1"/>
          <p:nvPr/>
        </p:nvSpPr>
        <p:spPr>
          <a:xfrm>
            <a:off x="6770870" y="7169150"/>
            <a:ext cx="4705350" cy="208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53476F"/>
                </a:solidFill>
                <a:latin typeface="Arial"/>
                <a:ea typeface="Arial"/>
                <a:cs typeface="Arial"/>
                <a:sym typeface="Arial"/>
              </a:rPr>
              <a:t>Have = base form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5347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53476F"/>
                </a:solidFill>
                <a:latin typeface="Arial"/>
                <a:ea typeface="Arial"/>
                <a:cs typeface="Arial"/>
                <a:sym typeface="Arial"/>
              </a:rPr>
              <a:t>had = past tense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